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313" r:id="rId5"/>
    <p:sldId id="314" r:id="rId6"/>
    <p:sldId id="330" r:id="rId7"/>
    <p:sldId id="327" r:id="rId8"/>
    <p:sldId id="328" r:id="rId9"/>
    <p:sldId id="329" r:id="rId10"/>
    <p:sldId id="256" r:id="rId11"/>
    <p:sldId id="296" r:id="rId12"/>
    <p:sldId id="267" r:id="rId13"/>
    <p:sldId id="268" r:id="rId14"/>
    <p:sldId id="269" r:id="rId15"/>
    <p:sldId id="273" r:id="rId16"/>
    <p:sldId id="271" r:id="rId17"/>
    <p:sldId id="333" r:id="rId18"/>
    <p:sldId id="272" r:id="rId19"/>
    <p:sldId id="323" r:id="rId20"/>
    <p:sldId id="324" r:id="rId21"/>
    <p:sldId id="326" r:id="rId22"/>
    <p:sldId id="320" r:id="rId23"/>
    <p:sldId id="321" r:id="rId24"/>
    <p:sldId id="275" r:id="rId25"/>
    <p:sldId id="334" r:id="rId26"/>
    <p:sldId id="335" r:id="rId27"/>
    <p:sldId id="297" r:id="rId28"/>
    <p:sldId id="279" r:id="rId29"/>
    <p:sldId id="332" r:id="rId30"/>
    <p:sldId id="331" r:id="rId31"/>
    <p:sldId id="277" r:id="rId32"/>
    <p:sldId id="278" r:id="rId33"/>
    <p:sldId id="280" r:id="rId34"/>
    <p:sldId id="281" r:id="rId35"/>
    <p:sldId id="283" r:id="rId36"/>
    <p:sldId id="336" r:id="rId37"/>
  </p:sldIdLst>
  <p:sldSz cx="12192000" cy="6858000"/>
  <p:notesSz cx="6858000" cy="9144000"/>
  <p:embeddedFontLst>
    <p:embeddedFont>
      <p:font typeface="netmarble Medium" panose="02020603020101020101" pitchFamily="18" charset="-127"/>
      <p:regular r:id="rId40"/>
    </p:embeddedFont>
    <p:embeddedFont>
      <p:font typeface="netmarble Light" panose="02020403020101020101" pitchFamily="18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C9CA"/>
    <a:srgbClr val="FF9999"/>
    <a:srgbClr val="E5F3F3"/>
    <a:srgbClr val="C6E3E4"/>
    <a:srgbClr val="CD1D19"/>
    <a:srgbClr val="1E4880"/>
    <a:srgbClr val="9D1613"/>
    <a:srgbClr val="EBB725"/>
    <a:srgbClr val="4A9EA0"/>
    <a:srgbClr val="F1CB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84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-595" y="-82"/>
      </p:cViewPr>
      <p:guideLst>
        <p:guide orient="horz" pos="2160"/>
        <p:guide orient="horz" pos="216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-3101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A8415-D82F-4171-987E-727A1D3BDBBD}" type="datetimeFigureOut">
              <a:rPr lang="ko-KR" altLang="en-US" smtClean="0"/>
              <a:pPr/>
              <a:t>2020-08-04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220E8-AD57-4855-AFB9-5421BC2971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064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321B9D-FF64-4C40-89F4-CE00473C7178}" type="datetimeFigureOut">
              <a:rPr lang="ko-KR" altLang="en-US" smtClean="0"/>
              <a:pPr/>
              <a:t>2020-08-04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7F1BF8-28AB-4A43-9443-8F619FEBB3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918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43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A55003-BACE-48B0-B609-4DCB95FEC0C4}" type="datetimeFigureOut">
              <a:rPr lang="ko-KR" altLang="en-US" smtClean="0"/>
              <a:pPr/>
              <a:t>2020-08-04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963637-8B23-4907-90EC-0F363B851D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367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025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057819" y="2048057"/>
            <a:ext cx="6076362" cy="129106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400" dirty="0">
                <a:solidFill>
                  <a:schemeClr val="bg2">
                    <a:lumMod val="25000"/>
                  </a:scheme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슬기로운 </a:t>
            </a:r>
            <a:endParaRPr lang="en-US" altLang="ko-KR" sz="5400" dirty="0">
              <a:solidFill>
                <a:schemeClr val="bg2">
                  <a:lumMod val="25000"/>
                </a:schemeClr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2">
                    <a:lumMod val="25000"/>
                  </a:scheme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반려생활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5113936" y="3894495"/>
            <a:ext cx="196412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BITCAMP 155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기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2sotto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3427939" y="1516073"/>
            <a:ext cx="5354514" cy="33855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2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A8A1">
                    <a:alpha val="50000"/>
                  </a:srgb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반려동물 관리 </a:t>
            </a:r>
            <a:r>
              <a:rPr lang="en-US" altLang="ko-KR" sz="2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A8A1">
                    <a:alpha val="50000"/>
                  </a:srgb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&amp; </a:t>
            </a:r>
            <a:r>
              <a:rPr lang="ko-KR" altLang="en-US" sz="2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A8A1">
                    <a:alpha val="50000"/>
                  </a:srgb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커뮤니티 사이트</a:t>
            </a:r>
            <a:endParaRPr lang="ko-KR" altLang="en-US" sz="2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A8A1">
                  <a:alpha val="50000"/>
                </a:srgbClr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83269" y="3575302"/>
            <a:ext cx="4043855" cy="45719"/>
          </a:xfrm>
          <a:prstGeom prst="rect">
            <a:avLst/>
          </a:prstGeom>
          <a:solidFill>
            <a:srgbClr val="B2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17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3400" dirty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요구사항 </a:t>
            </a:r>
            <a:r>
              <a:rPr lang="ko-KR" altLang="en-US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정의서</a:t>
            </a:r>
            <a:r>
              <a:rPr lang="en-US" altLang="ko-KR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 </a:t>
            </a:r>
            <a:r>
              <a:rPr lang="ko-KR" altLang="en-US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및 명세서</a:t>
            </a:r>
            <a:endParaRPr lang="ko-KR" altLang="en-US" sz="3400" dirty="0">
              <a:solidFill>
                <a:schemeClr val="bg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3885" y="879535"/>
            <a:ext cx="4866216" cy="584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09173" y="923495"/>
            <a:ext cx="4483651" cy="5742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530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스토리보드</a:t>
            </a:r>
            <a:endParaRPr lang="ko-KR" altLang="en-US" sz="3400" dirty="0">
              <a:solidFill>
                <a:schemeClr val="bg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56133" y="976273"/>
            <a:ext cx="9879734" cy="5621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8943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3400" dirty="0" err="1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유스케이스</a:t>
            </a:r>
            <a:r>
              <a:rPr lang="en-US" altLang="ko-KR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 </a:t>
            </a:r>
            <a:r>
              <a:rPr lang="ko-KR" altLang="en-US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다이어그램</a:t>
            </a:r>
            <a:endParaRPr lang="ko-KR" altLang="en-US" sz="3400" dirty="0">
              <a:solidFill>
                <a:schemeClr val="bg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889587"/>
            <a:ext cx="11372850" cy="570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5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3400" dirty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데이터 모델링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1990" y="2427554"/>
            <a:ext cx="5830318" cy="2387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350531" y="1126139"/>
            <a:ext cx="7896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1. </a:t>
            </a:r>
            <a:r>
              <a:rPr lang="ko-KR" altLang="en-US" sz="2400" dirty="0" err="1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대분류</a:t>
            </a:r>
            <a:r>
              <a:rPr lang="en-US" altLang="ko-KR" sz="2400" dirty="0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/</a:t>
            </a:r>
            <a:r>
              <a:rPr lang="ko-KR" altLang="en-US" sz="2400" dirty="0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소분류 카테고리 테이블 관계 문제 </a:t>
            </a:r>
            <a:endParaRPr lang="ko-KR" altLang="en-US" sz="2400" dirty="0">
              <a:solidFill>
                <a:srgbClr val="8CC9CA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2308" y="1866938"/>
            <a:ext cx="582538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그룹 분류 코드</a:t>
            </a:r>
            <a:r>
              <a:rPr lang="en-US" altLang="ko-KR" sz="2000" b="1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(Group Classification Code)</a:t>
            </a:r>
            <a:r>
              <a:rPr lang="en-US" altLang="ko-KR" b="1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/>
            </a:r>
            <a:br>
              <a:rPr lang="en-US" altLang="ko-KR" b="1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</a:br>
            <a:r>
              <a:rPr lang="en-US" altLang="ko-KR" b="1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/>
            </a:r>
            <a:br>
              <a:rPr lang="en-US" altLang="ko-KR" b="1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</a:b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대상 항목에 대한 분류 기준에 따라</a:t>
            </a:r>
            <a:r>
              <a:rPr lang="en-US" altLang="ko-KR" dirty="0">
                <a:latin typeface="netmarble Light" panose="02020403020101020101" pitchFamily="18" charset="-127"/>
                <a:ea typeface="netmarble Light" panose="02020403020101020101" pitchFamily="18" charset="-127"/>
              </a:rPr>
              <a:t> </a:t>
            </a: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대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/</a:t>
            </a: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중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/</a:t>
            </a: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소분류로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/>
            </a:r>
            <a:b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</a:b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나누고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, </a:t>
            </a: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각 분류 안에서 번호를 순차적으로 부여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/>
            </a:r>
            <a:b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</a:br>
            <a:endParaRPr lang="en-US" altLang="ko-KR" dirty="0" smtClean="0"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장점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: </a:t>
            </a: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각 자리가 특정한 의미를 가지기에 분류 기능이 탁월</a:t>
            </a:r>
            <a:endParaRPr lang="en-US" altLang="ko-KR" dirty="0" smtClean="0"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단점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: </a:t>
            </a: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항목의 행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(</a:t>
            </a:r>
            <a:r>
              <a:rPr lang="ko-KR" altLang="en-US" dirty="0" err="1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자리수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)</a:t>
            </a:r>
            <a:r>
              <a:rPr lang="ko-KR" altLang="en-US" dirty="0">
                <a:latin typeface="netmarble Light" panose="02020403020101020101" pitchFamily="18" charset="-127"/>
                <a:ea typeface="netmarble Light" panose="02020403020101020101" pitchFamily="18" charset="-127"/>
              </a:rPr>
              <a:t>이</a:t>
            </a: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 많아 메모리 낭비</a:t>
            </a:r>
            <a:endParaRPr lang="en-US" altLang="ko-KR" dirty="0" smtClean="0"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  <a:p>
            <a:pPr>
              <a:buFontTx/>
              <a:buChar char="-"/>
            </a:pPr>
            <a:endParaRPr lang="en-US" altLang="ko-KR" dirty="0"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  <a:p>
            <a:r>
              <a:rPr lang="ko-KR" altLang="en-US" sz="2000" b="1" dirty="0">
                <a:latin typeface="netmarble Light" panose="02020403020101020101" pitchFamily="18" charset="-127"/>
                <a:ea typeface="netmarble Light" panose="02020403020101020101" pitchFamily="18" charset="-127"/>
              </a:rPr>
              <a:t>참조관계 활용</a:t>
            </a:r>
            <a:r>
              <a:rPr lang="en-US" altLang="ko-KR" sz="2000" b="1" dirty="0">
                <a:latin typeface="netmarble Light" panose="02020403020101020101" pitchFamily="18" charset="-127"/>
                <a:ea typeface="netmarble Light" panose="02020403020101020101" pitchFamily="18" charset="-127"/>
              </a:rPr>
              <a:t>(</a:t>
            </a:r>
            <a:r>
              <a:rPr lang="ko-KR" altLang="en-US" sz="2000" b="1" dirty="0" err="1">
                <a:latin typeface="netmarble Light" panose="02020403020101020101" pitchFamily="18" charset="-127"/>
                <a:ea typeface="netmarble Light" panose="02020403020101020101" pitchFamily="18" charset="-127"/>
              </a:rPr>
              <a:t>외래키</a:t>
            </a:r>
            <a:r>
              <a:rPr lang="ko-KR" altLang="en-US" sz="2000" b="1" dirty="0">
                <a:latin typeface="netmarble Light" panose="02020403020101020101" pitchFamily="18" charset="-127"/>
                <a:ea typeface="netmarble Light" panose="02020403020101020101" pitchFamily="18" charset="-127"/>
              </a:rPr>
              <a:t> 활용</a:t>
            </a:r>
            <a:r>
              <a:rPr lang="en-US" altLang="ko-KR" sz="2000" b="1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)</a:t>
            </a:r>
            <a:br>
              <a:rPr lang="en-US" altLang="ko-KR" sz="2000" b="1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</a:br>
            <a:endParaRPr lang="en-US" altLang="ko-KR" sz="2000" b="1" dirty="0"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netmarble Light" panose="02020403020101020101" pitchFamily="18" charset="-127"/>
                <a:ea typeface="netmarble Light" panose="02020403020101020101" pitchFamily="18" charset="-127"/>
              </a:rPr>
              <a:t>장점</a:t>
            </a:r>
            <a:r>
              <a:rPr lang="en-US" altLang="ko-KR" dirty="0">
                <a:latin typeface="netmarble Light" panose="02020403020101020101" pitchFamily="18" charset="-127"/>
                <a:ea typeface="netmarble Light" panose="02020403020101020101" pitchFamily="18" charset="-127"/>
              </a:rPr>
              <a:t>: DB</a:t>
            </a:r>
            <a:r>
              <a:rPr lang="ko-KR" altLang="en-US" dirty="0">
                <a:latin typeface="netmarble Light" panose="02020403020101020101" pitchFamily="18" charset="-127"/>
                <a:ea typeface="netmarble Light" panose="02020403020101020101" pitchFamily="18" charset="-127"/>
              </a:rPr>
              <a:t>에서 지원하는 기능 활용</a:t>
            </a:r>
            <a:endParaRPr lang="en-US" altLang="ko-KR" dirty="0"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netmarble Light" panose="02020403020101020101" pitchFamily="18" charset="-127"/>
                <a:ea typeface="netmarble Light" panose="02020403020101020101" pitchFamily="18" charset="-127"/>
              </a:rPr>
              <a:t>단점</a:t>
            </a:r>
            <a:r>
              <a:rPr lang="en-US" altLang="ko-KR" dirty="0">
                <a:latin typeface="netmarble Light" panose="02020403020101020101" pitchFamily="18" charset="-127"/>
                <a:ea typeface="netmarble Light" panose="02020403020101020101" pitchFamily="18" charset="-127"/>
              </a:rPr>
              <a:t>: </a:t>
            </a:r>
            <a:r>
              <a:rPr lang="ko-KR" altLang="en-US" dirty="0">
                <a:latin typeface="netmarble Light" panose="02020403020101020101" pitchFamily="18" charset="-127"/>
                <a:ea typeface="netmarble Light" panose="02020403020101020101" pitchFamily="18" charset="-127"/>
              </a:rPr>
              <a:t>열</a:t>
            </a:r>
            <a:r>
              <a:rPr lang="en-US" altLang="ko-KR" dirty="0">
                <a:latin typeface="netmarble Light" panose="02020403020101020101" pitchFamily="18" charset="-127"/>
                <a:ea typeface="netmarble Light" panose="02020403020101020101" pitchFamily="18" charset="-127"/>
              </a:rPr>
              <a:t>(Column)</a:t>
            </a:r>
            <a:r>
              <a:rPr lang="ko-KR" altLang="en-US" dirty="0">
                <a:latin typeface="netmarble Light" panose="02020403020101020101" pitchFamily="18" charset="-127"/>
                <a:ea typeface="netmarble Light" panose="02020403020101020101" pitchFamily="18" charset="-127"/>
              </a:rPr>
              <a:t>의 증가</a:t>
            </a:r>
            <a:r>
              <a:rPr lang="en-US" altLang="ko-KR" dirty="0">
                <a:latin typeface="netmarble Light" panose="02020403020101020101" pitchFamily="18" charset="-127"/>
                <a:ea typeface="netmarble Light" panose="02020403020101020101" pitchFamily="18" charset="-127"/>
              </a:rPr>
              <a:t>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818259" y="5846564"/>
            <a:ext cx="4555482" cy="461665"/>
            <a:chOff x="4298691" y="5851029"/>
            <a:chExt cx="4555482" cy="461665"/>
          </a:xfrm>
        </p:grpSpPr>
        <p:sp>
          <p:nvSpPr>
            <p:cNvPr id="16" name="오른쪽 화살표 15"/>
            <p:cNvSpPr/>
            <p:nvPr/>
          </p:nvSpPr>
          <p:spPr bwMode="auto">
            <a:xfrm>
              <a:off x="4298691" y="5851029"/>
              <a:ext cx="723900" cy="457200"/>
            </a:xfrm>
            <a:prstGeom prst="rightArrow">
              <a:avLst/>
            </a:prstGeom>
            <a:solidFill>
              <a:srgbClr val="7CC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>
                <a:latin typeface="netmarble Medium" panose="02020603020101020101" pitchFamily="18" charset="-127"/>
                <a:ea typeface="netmarble Medium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53441" y="5851029"/>
              <a:ext cx="37007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참조관계 활용으로 결정</a:t>
              </a:r>
              <a:endParaRPr lang="ko-KR" altLang="en-US" sz="2400" dirty="0">
                <a:latin typeface="netmarble Medium" panose="02020603020101020101" pitchFamily="18" charset="-127"/>
                <a:ea typeface="netmarble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80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3400" dirty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데이터 모델링</a:t>
            </a:r>
          </a:p>
        </p:txBody>
      </p:sp>
      <p:grpSp>
        <p:nvGrpSpPr>
          <p:cNvPr id="3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2023" y="1945891"/>
            <a:ext cx="6487011" cy="3128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50532" y="1126141"/>
            <a:ext cx="5722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2. </a:t>
            </a:r>
            <a:r>
              <a:rPr lang="ko-KR" altLang="en-US" sz="2400" dirty="0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연쇄적으로 관련된 테이블의 </a:t>
            </a:r>
            <a:r>
              <a:rPr lang="ko-KR" altLang="en-US" sz="2400" dirty="0" err="1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무결성</a:t>
            </a:r>
            <a:r>
              <a:rPr lang="ko-KR" altLang="en-US" sz="2400" dirty="0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 문제</a:t>
            </a:r>
            <a:endParaRPr lang="ko-KR" altLang="en-US" sz="2400" dirty="0">
              <a:solidFill>
                <a:srgbClr val="8CC9CA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68977" y="1945891"/>
            <a:ext cx="49012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회원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/</a:t>
            </a: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기부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/</a:t>
            </a: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기부내역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/</a:t>
            </a: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결제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/</a:t>
            </a: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포인트내역 게시판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/>
            </a:r>
            <a:b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</a:b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→ 데이터가 등록될 때</a:t>
            </a:r>
            <a:r>
              <a:rPr lang="en-US" altLang="ko-KR" dirty="0">
                <a:latin typeface="netmarble Light" panose="02020403020101020101" pitchFamily="18" charset="-127"/>
                <a:ea typeface="netmarble Light" panose="02020403020101020101" pitchFamily="18" charset="-127"/>
              </a:rPr>
              <a:t> </a:t>
            </a: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연쇄적으로 영향 주고받음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/>
            </a:r>
            <a:b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</a:b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/>
            </a:r>
            <a:b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</a:br>
            <a:r>
              <a:rPr lang="ko-KR" altLang="en-US" dirty="0">
                <a:latin typeface="netmarble Light" panose="02020403020101020101" pitchFamily="18" charset="-127"/>
                <a:ea typeface="netmarble Light" panose="02020403020101020101" pitchFamily="18" charset="-127"/>
              </a:rPr>
              <a:t>예</a:t>
            </a:r>
            <a:r>
              <a:rPr lang="en-US" altLang="ko-KR" dirty="0">
                <a:latin typeface="netmarble Light" panose="02020403020101020101" pitchFamily="18" charset="-127"/>
                <a:ea typeface="netmarble Light" panose="02020403020101020101" pitchFamily="18" charset="-127"/>
              </a:rPr>
              <a:t>) </a:t>
            </a:r>
            <a:r>
              <a:rPr lang="ko-KR" altLang="en-US" dirty="0">
                <a:latin typeface="netmarble Light" panose="02020403020101020101" pitchFamily="18" charset="-127"/>
                <a:ea typeface="netmarble Light" panose="02020403020101020101" pitchFamily="18" charset="-127"/>
              </a:rPr>
              <a:t>회원이 후원게시판에서 기부 기능을 사용할 경우</a:t>
            </a:r>
            <a:endParaRPr lang="en-US" altLang="ko-KR" dirty="0"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  <a:p>
            <a:endParaRPr lang="ko-KR" altLang="en-US" dirty="0"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410089" y="3384428"/>
            <a:ext cx="3699046" cy="1658624"/>
            <a:chOff x="7410089" y="3140816"/>
            <a:chExt cx="3699046" cy="1658624"/>
          </a:xfrm>
        </p:grpSpPr>
        <p:sp>
          <p:nvSpPr>
            <p:cNvPr id="13" name="TextBox 12"/>
            <p:cNvSpPr txBox="1"/>
            <p:nvPr/>
          </p:nvSpPr>
          <p:spPr>
            <a:xfrm>
              <a:off x="7410089" y="3770548"/>
              <a:ext cx="1656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netmarble Light" panose="02020403020101020101" pitchFamily="18" charset="-127"/>
                  <a:ea typeface="netmarble Light" panose="02020403020101020101" pitchFamily="18" charset="-127"/>
                </a:rPr>
                <a:t>기부게시판</a:t>
              </a:r>
              <a:r>
                <a:rPr lang="en-US" altLang="ko-KR" dirty="0" smtClean="0">
                  <a:latin typeface="netmarble Light" panose="02020403020101020101" pitchFamily="18" charset="-127"/>
                  <a:ea typeface="netmarble Light" panose="02020403020101020101" pitchFamily="18" charset="-127"/>
                </a:rPr>
                <a:t>(U)</a:t>
              </a:r>
              <a:endParaRPr lang="ko-KR" altLang="en-US" dirty="0">
                <a:latin typeface="netmarble Light" panose="02020403020101020101" pitchFamily="18" charset="-127"/>
                <a:ea typeface="netmarble Light" panose="020204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841052" y="3140816"/>
              <a:ext cx="1268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netmarble Light" panose="02020403020101020101" pitchFamily="18" charset="-127"/>
                  <a:ea typeface="netmarble Light" panose="02020403020101020101" pitchFamily="18" charset="-127"/>
                </a:rPr>
                <a:t>기부내역</a:t>
              </a:r>
              <a:r>
                <a:rPr lang="en-US" altLang="ko-KR" dirty="0" smtClean="0">
                  <a:latin typeface="netmarble Light" panose="02020403020101020101" pitchFamily="18" charset="-127"/>
                  <a:ea typeface="netmarble Light" panose="02020403020101020101" pitchFamily="18" charset="-127"/>
                </a:rPr>
                <a:t>(I)</a:t>
              </a:r>
              <a:endParaRPr lang="ko-KR" altLang="en-US" dirty="0">
                <a:latin typeface="netmarble Light" panose="02020403020101020101" pitchFamily="18" charset="-127"/>
                <a:ea typeface="netmarble Light" panose="020204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992014" y="3794298"/>
              <a:ext cx="966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netmarble Light" panose="02020403020101020101" pitchFamily="18" charset="-127"/>
                  <a:ea typeface="netmarble Light" panose="02020403020101020101" pitchFamily="18" charset="-127"/>
                </a:rPr>
                <a:t>회원</a:t>
              </a:r>
              <a:r>
                <a:rPr lang="en-US" altLang="ko-KR" dirty="0" smtClean="0">
                  <a:latin typeface="netmarble Light" panose="02020403020101020101" pitchFamily="18" charset="-127"/>
                  <a:ea typeface="netmarble Light" panose="02020403020101020101" pitchFamily="18" charset="-127"/>
                </a:rPr>
                <a:t>(U)</a:t>
              </a:r>
              <a:endParaRPr lang="ko-KR" altLang="en-US" dirty="0">
                <a:latin typeface="netmarble Light" panose="02020403020101020101" pitchFamily="18" charset="-127"/>
                <a:ea typeface="netmarble Light" panose="0202040302010102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957164" y="4430108"/>
              <a:ext cx="10358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latin typeface="netmarble Light" panose="02020403020101020101" pitchFamily="18" charset="-127"/>
                  <a:ea typeface="netmarble Light" panose="02020403020101020101" pitchFamily="18" charset="-127"/>
                </a:rPr>
                <a:t>포인트</a:t>
              </a:r>
              <a:r>
                <a:rPr lang="en-US" altLang="ko-KR" dirty="0" smtClean="0">
                  <a:latin typeface="netmarble Light" panose="02020403020101020101" pitchFamily="18" charset="-127"/>
                  <a:ea typeface="netmarble Light" panose="02020403020101020101" pitchFamily="18" charset="-127"/>
                </a:rPr>
                <a:t>(I)</a:t>
              </a:r>
              <a:endParaRPr lang="ko-KR" altLang="en-US" dirty="0">
                <a:latin typeface="netmarble Light" panose="02020403020101020101" pitchFamily="18" charset="-127"/>
                <a:ea typeface="netmarble Light" panose="02020403020101020101" pitchFamily="18" charset="-127"/>
              </a:endParaRPr>
            </a:p>
          </p:txBody>
        </p:sp>
        <p:sp>
          <p:nvSpPr>
            <p:cNvPr id="17" name="오른쪽 화살표 16"/>
            <p:cNvSpPr/>
            <p:nvPr/>
          </p:nvSpPr>
          <p:spPr bwMode="auto">
            <a:xfrm rot="20087057">
              <a:off x="9270851" y="3337130"/>
              <a:ext cx="410439" cy="245971"/>
            </a:xfrm>
            <a:prstGeom prst="rightArrow">
              <a:avLst/>
            </a:prstGeom>
            <a:solidFill>
              <a:srgbClr val="7CC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>
                <a:latin typeface="netmarble Light" panose="02020403020101020101" pitchFamily="18" charset="-127"/>
                <a:ea typeface="netmarble Light" panose="02020403020101020101" pitchFamily="18" charset="-127"/>
              </a:endParaRPr>
            </a:p>
          </p:txBody>
        </p:sp>
        <p:sp>
          <p:nvSpPr>
            <p:cNvPr id="18" name="오른쪽 화살표 17"/>
            <p:cNvSpPr/>
            <p:nvPr/>
          </p:nvSpPr>
          <p:spPr bwMode="auto">
            <a:xfrm>
              <a:off x="9270850" y="3849486"/>
              <a:ext cx="410439" cy="211456"/>
            </a:xfrm>
            <a:prstGeom prst="rightArrow">
              <a:avLst/>
            </a:prstGeom>
            <a:solidFill>
              <a:srgbClr val="7CC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>
                <a:latin typeface="netmarble Light" panose="02020403020101020101" pitchFamily="18" charset="-127"/>
                <a:ea typeface="netmarble Light" panose="02020403020101020101" pitchFamily="18" charset="-127"/>
              </a:endParaRPr>
            </a:p>
          </p:txBody>
        </p:sp>
        <p:sp>
          <p:nvSpPr>
            <p:cNvPr id="19" name="오른쪽 화살표 18"/>
            <p:cNvSpPr/>
            <p:nvPr/>
          </p:nvSpPr>
          <p:spPr bwMode="auto">
            <a:xfrm rot="1987683">
              <a:off x="9314407" y="4401601"/>
              <a:ext cx="410439" cy="222958"/>
            </a:xfrm>
            <a:prstGeom prst="rightArrow">
              <a:avLst/>
            </a:prstGeom>
            <a:solidFill>
              <a:srgbClr val="7CC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>
                <a:latin typeface="netmarble Light" panose="02020403020101020101" pitchFamily="18" charset="-127"/>
                <a:ea typeface="netmarble Light" panose="0202040302010102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238276" y="5785343"/>
            <a:ext cx="10015876" cy="470461"/>
            <a:chOff x="1238276" y="5556742"/>
            <a:chExt cx="10015876" cy="470461"/>
          </a:xfrm>
        </p:grpSpPr>
        <p:sp>
          <p:nvSpPr>
            <p:cNvPr id="11" name="TextBox 10"/>
            <p:cNvSpPr txBox="1"/>
            <p:nvPr/>
          </p:nvSpPr>
          <p:spPr>
            <a:xfrm>
              <a:off x="2058891" y="5565538"/>
              <a:ext cx="9195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트리거를</a:t>
              </a:r>
              <a:r>
                <a:rPr lang="ko-KR" altLang="en-US" sz="2400" dirty="0" smtClean="0"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 활용하여 데이터의 </a:t>
              </a:r>
              <a:r>
                <a:rPr lang="ko-KR" altLang="en-US" sz="2400" dirty="0" err="1" smtClean="0"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무결성</a:t>
              </a:r>
              <a:r>
                <a:rPr lang="ko-KR" altLang="en-US" sz="2400" dirty="0" smtClean="0"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 및 </a:t>
              </a:r>
              <a:r>
                <a:rPr lang="en-US" altLang="ko-KR" sz="2400" dirty="0" smtClean="0"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back-end </a:t>
              </a:r>
              <a:r>
                <a:rPr lang="ko-KR" altLang="en-US" sz="2400" dirty="0" smtClean="0"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코드의 간결성 확보</a:t>
              </a:r>
              <a:endParaRPr lang="ko-KR" altLang="en-US" sz="2400" dirty="0">
                <a:latin typeface="netmarble Medium" panose="02020603020101020101" pitchFamily="18" charset="-127"/>
                <a:ea typeface="netmarble Medium" panose="02020603020101020101" pitchFamily="18" charset="-127"/>
              </a:endParaRPr>
            </a:p>
          </p:txBody>
        </p:sp>
        <p:sp>
          <p:nvSpPr>
            <p:cNvPr id="21" name="오른쪽 화살표 20"/>
            <p:cNvSpPr/>
            <p:nvPr/>
          </p:nvSpPr>
          <p:spPr bwMode="auto">
            <a:xfrm>
              <a:off x="1238276" y="5556742"/>
              <a:ext cx="723900" cy="457200"/>
            </a:xfrm>
            <a:prstGeom prst="rightArrow">
              <a:avLst/>
            </a:prstGeom>
            <a:solidFill>
              <a:srgbClr val="7CC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>
                <a:latin typeface="netmarble Medium" panose="02020603020101020101" pitchFamily="18" charset="-127"/>
                <a:ea typeface="netmarble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80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90500" y="230027"/>
            <a:ext cx="12192000" cy="485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3400" dirty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회의록</a:t>
            </a:r>
            <a:endParaRPr lang="en-US" altLang="ko-KR" sz="3400" dirty="0">
              <a:solidFill>
                <a:schemeClr val="bg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0" indent="0">
              <a:buNone/>
            </a:pPr>
            <a:endParaRPr lang="ko-KR" altLang="en-US" sz="3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grpSp>
        <p:nvGrpSpPr>
          <p:cNvPr id="7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865E5340-8417-4CE9-919B-C926EB47148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87712" y="1041888"/>
            <a:ext cx="4704001" cy="44840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8C19ACE9-E06B-432C-9C5A-162E2FAF54B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782" y="975441"/>
            <a:ext cx="6972459" cy="57726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8F3143A7-5050-44A8-AE3B-19D1CB8E0CD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70227" y="5646359"/>
            <a:ext cx="3653203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0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개발 환경</a:t>
            </a:r>
            <a:endParaRPr lang="ko-KR" altLang="en-US" sz="3400" dirty="0">
              <a:solidFill>
                <a:schemeClr val="bg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grpSp>
        <p:nvGrpSpPr>
          <p:cNvPr id="3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grpSp>
        <p:nvGrpSpPr>
          <p:cNvPr id="8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graphicFrame>
        <p:nvGraphicFramePr>
          <p:cNvPr id="11" name="표 4">
            <a:extLst>
              <a:ext uri="{FF2B5EF4-FFF2-40B4-BE49-F238E27FC236}">
                <a16:creationId xmlns="" xmlns:a16="http://schemas.microsoft.com/office/drawing/2014/main" id="{7836C39F-6AD1-4CEA-9976-A67CBDC85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141623"/>
              </p:ext>
            </p:extLst>
          </p:nvPr>
        </p:nvGraphicFramePr>
        <p:xfrm>
          <a:off x="602041" y="1395485"/>
          <a:ext cx="11232992" cy="4930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8133">
                  <a:extLst>
                    <a:ext uri="{9D8B030D-6E8A-4147-A177-3AD203B41FA5}">
                      <a16:colId xmlns="" xmlns:a16="http://schemas.microsoft.com/office/drawing/2014/main" val="4022993620"/>
                    </a:ext>
                  </a:extLst>
                </a:gridCol>
                <a:gridCol w="8484859">
                  <a:extLst>
                    <a:ext uri="{9D8B030D-6E8A-4147-A177-3AD203B41FA5}">
                      <a16:colId xmlns="" xmlns:a16="http://schemas.microsoft.com/office/drawing/2014/main" val="1202140827"/>
                    </a:ext>
                  </a:extLst>
                </a:gridCol>
              </a:tblGrid>
              <a:tr h="4975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netmarble Medium" panose="02020603020101020101" pitchFamily="18" charset="-127"/>
                          <a:ea typeface="netmarble Medium" panose="02020603020101020101" pitchFamily="18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C9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netmarble Medium" panose="02020603020101020101" pitchFamily="18" charset="-127"/>
                          <a:ea typeface="netmarble Medium" panose="02020603020101020101" pitchFamily="18" charset="-127"/>
                        </a:rPr>
                        <a:t>운영방침</a:t>
                      </a:r>
                      <a:endParaRPr lang="en-US" altLang="ko-KR" dirty="0">
                        <a:latin typeface="netmarble Medium" panose="02020603020101020101" pitchFamily="18" charset="-127"/>
                        <a:ea typeface="netmarble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C9C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69704143"/>
                  </a:ext>
                </a:extLst>
              </a:tr>
              <a:tr h="6332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운영체제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Microsoft Windows 10</a:t>
                      </a:r>
                      <a:endParaRPr lang="ko-KR" altLang="en-US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35219963"/>
                  </a:ext>
                </a:extLst>
              </a:tr>
              <a:tr h="6332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WAS</a:t>
                      </a:r>
                      <a:endParaRPr lang="ko-KR" altLang="en-US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Apache Server Tomcat v9.0.27</a:t>
                      </a:r>
                      <a:endParaRPr lang="ko-KR" altLang="en-US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46109308"/>
                  </a:ext>
                </a:extLst>
              </a:tr>
              <a:tr h="6332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 err="1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DataBase</a:t>
                      </a:r>
                      <a:endParaRPr lang="ko-KR" altLang="en-US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MySQL8.0</a:t>
                      </a:r>
                      <a:endParaRPr lang="ko-KR" altLang="en-US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42035113"/>
                  </a:ext>
                </a:extLst>
              </a:tr>
              <a:tr h="6332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JDK</a:t>
                      </a:r>
                      <a:endParaRPr lang="ko-KR" altLang="en-US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Java SE v1.8(jdk1.8.0_221)</a:t>
                      </a:r>
                      <a:endParaRPr lang="ko-KR" altLang="en-US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60781839"/>
                  </a:ext>
                </a:extLst>
              </a:tr>
              <a:tr h="6332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Editor</a:t>
                      </a:r>
                      <a:endParaRPr lang="ko-KR" altLang="en-US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Spring Tool Suite 4, Visual Studio Code</a:t>
                      </a:r>
                      <a:endParaRPr lang="ko-KR" altLang="en-US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11849792"/>
                  </a:ext>
                </a:extLst>
              </a:tr>
              <a:tr h="6332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 err="1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BuildTool</a:t>
                      </a:r>
                      <a:endParaRPr lang="ko-KR" altLang="en-US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Maven v2.9</a:t>
                      </a:r>
                      <a:endParaRPr lang="ko-KR" altLang="en-US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85091165"/>
                  </a:ext>
                </a:extLst>
              </a:tr>
              <a:tr h="6332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 err="1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DBModeling</a:t>
                      </a:r>
                      <a:endParaRPr lang="ko-KR" altLang="en-US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 err="1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eXERD</a:t>
                      </a:r>
                      <a:r>
                        <a:rPr lang="en-US" altLang="ko-KR" dirty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 v3.2.3</a:t>
                      </a:r>
                      <a:endParaRPr lang="ko-KR" altLang="en-US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75937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75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ko-KR" altLang="en-US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개발 환경</a:t>
            </a:r>
            <a:endParaRPr lang="ko-KR" altLang="en-US" sz="3400" dirty="0">
              <a:solidFill>
                <a:schemeClr val="bg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grpSp>
        <p:nvGrpSpPr>
          <p:cNvPr id="3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sp>
        <p:nvSpPr>
          <p:cNvPr id="12" name="모서리가 둥근 직사각형 11"/>
          <p:cNvSpPr/>
          <p:nvPr/>
        </p:nvSpPr>
        <p:spPr>
          <a:xfrm>
            <a:off x="2677765" y="1608992"/>
            <a:ext cx="1459018" cy="324728"/>
          </a:xfrm>
          <a:prstGeom prst="roundRect">
            <a:avLst/>
          </a:prstGeom>
          <a:solidFill>
            <a:srgbClr val="8CC9CA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Front</a:t>
            </a:r>
            <a:endParaRPr lang="ko-KR" altLang="en-US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827705" y="1638658"/>
            <a:ext cx="1636931" cy="286928"/>
          </a:xfrm>
          <a:prstGeom prst="roundRect">
            <a:avLst/>
          </a:prstGeom>
          <a:solidFill>
            <a:srgbClr val="8CC9CA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Back</a:t>
            </a:r>
            <a:endParaRPr lang="ko-KR" altLang="en-US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pic>
        <p:nvPicPr>
          <p:cNvPr id="59396" name="Picture 4" descr="C:\Users\bitcamp\Documents\카카오톡 받은 파일\KakaoTalk_20200730_163532218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99461" y="2224695"/>
            <a:ext cx="3893419" cy="3848896"/>
          </a:xfrm>
          <a:prstGeom prst="rect">
            <a:avLst/>
          </a:prstGeom>
          <a:noFill/>
        </p:spPr>
      </p:pic>
      <p:pic>
        <p:nvPicPr>
          <p:cNvPr id="59397" name="Picture 5" descr="C:\Users\bitcamp\Documents\카카오톡 받은 파일\KakaoTalk_20200730_163842190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30816" y="2247492"/>
            <a:ext cx="3952917" cy="39812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7975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C:\Users\bitcamp\Downloads\KakaoTalk_20200730_16171226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290" y="1438527"/>
            <a:ext cx="4768006" cy="4382699"/>
          </a:xfrm>
          <a:prstGeom prst="rect">
            <a:avLst/>
          </a:prstGeom>
          <a:noFill/>
        </p:spPr>
      </p:pic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ko-KR" altLang="en-US" sz="3400" dirty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개발 환경</a:t>
            </a:r>
          </a:p>
        </p:txBody>
      </p:sp>
      <p:grpSp>
        <p:nvGrpSpPr>
          <p:cNvPr id="3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sp>
        <p:nvSpPr>
          <p:cNvPr id="14" name="모서리가 둥근 직사각형 13"/>
          <p:cNvSpPr/>
          <p:nvPr/>
        </p:nvSpPr>
        <p:spPr>
          <a:xfrm>
            <a:off x="2476037" y="1620064"/>
            <a:ext cx="1410742" cy="324728"/>
          </a:xfrm>
          <a:prstGeom prst="roundRect">
            <a:avLst/>
          </a:prstGeom>
          <a:solidFill>
            <a:srgbClr val="8CC9CA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API</a:t>
            </a:r>
            <a:endParaRPr lang="ko-KR" altLang="en-US" dirty="0">
              <a:solidFill>
                <a:schemeClr val="bg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grpSp>
        <p:nvGrpSpPr>
          <p:cNvPr id="4" name="그룹 15"/>
          <p:cNvGrpSpPr/>
          <p:nvPr/>
        </p:nvGrpSpPr>
        <p:grpSpPr>
          <a:xfrm>
            <a:off x="6285394" y="2396759"/>
            <a:ext cx="4819291" cy="3533958"/>
            <a:chOff x="4975355" y="4204906"/>
            <a:chExt cx="4929840" cy="2544575"/>
          </a:xfrm>
        </p:grpSpPr>
        <p:pic>
          <p:nvPicPr>
            <p:cNvPr id="17" name="그림 16">
              <a:extLst>
                <a:ext uri="{FF2B5EF4-FFF2-40B4-BE49-F238E27FC236}">
                  <a16:creationId xmlns="" xmlns:a16="http://schemas.microsoft.com/office/drawing/2014/main" id="{310073D3-5D60-470D-90DF-95F930A2A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355" y="4204906"/>
              <a:ext cx="4929840" cy="253232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="" xmlns:a16="http://schemas.microsoft.com/office/drawing/2014/main" id="{F3B33B21-89B3-4FA0-9B0D-E15A91F71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04198" y="6148477"/>
              <a:ext cx="594127" cy="459357"/>
            </a:xfrm>
            <a:prstGeom prst="rect">
              <a:avLst/>
            </a:prstGeom>
          </p:spPr>
        </p:pic>
        <p:pic>
          <p:nvPicPr>
            <p:cNvPr id="19" name="Picture 2" descr="File:Trello logo.svg - Wikipedia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156337" y="6265026"/>
              <a:ext cx="944531" cy="290443"/>
            </a:xfrm>
            <a:prstGeom prst="rect">
              <a:avLst/>
            </a:prstGeom>
            <a:noFill/>
          </p:spPr>
        </p:pic>
        <p:pic>
          <p:nvPicPr>
            <p:cNvPr id="20" name="Picture 4" descr="잔디(JANDI) (@JANDI_KR) | Twitter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200131" y="6124126"/>
              <a:ext cx="625355" cy="625355"/>
            </a:xfrm>
            <a:prstGeom prst="rect">
              <a:avLst/>
            </a:prstGeom>
            <a:noFill/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7502287" y="1626175"/>
            <a:ext cx="2385505" cy="324728"/>
          </a:xfrm>
          <a:prstGeom prst="roundRect">
            <a:avLst/>
          </a:prstGeom>
          <a:solidFill>
            <a:srgbClr val="8CC9CA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DB &amp; Server &amp; Tools</a:t>
            </a:r>
            <a:endParaRPr lang="ko-KR" altLang="en-US" dirty="0">
              <a:solidFill>
                <a:schemeClr val="bg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75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sp>
        <p:nvSpPr>
          <p:cNvPr id="6" name="텍스트 개체 틀 1"/>
          <p:cNvSpPr txBox="1">
            <a:spLocks/>
          </p:cNvSpPr>
          <p:nvPr/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tmarble Medium" panose="02020603020101020101" pitchFamily="18" charset="-127"/>
                <a:ea typeface="netmarble Medium" panose="02020603020101020101" pitchFamily="18" charset="-127"/>
              </a:rPr>
              <a:t>형상관리 </a:t>
            </a: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tmarble Medium" panose="02020603020101020101" pitchFamily="18" charset="-127"/>
                <a:ea typeface="netmarble Medium" panose="02020603020101020101" pitchFamily="18" charset="-127"/>
              </a:rPr>
              <a:t>- GitHub</a:t>
            </a:r>
            <a:endParaRPr kumimoji="0" lang="en-US" altLang="ko-KR" sz="3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grpSp>
        <p:nvGrpSpPr>
          <p:cNvPr id="7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28AB7CD0-1A5C-4980-A81E-6D3D3628BCF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1845" y="1186961"/>
            <a:ext cx="4911351" cy="53457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5DE9D5-D367-4076-963C-03A4989D5A4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43195" y="1186961"/>
            <a:ext cx="6085743" cy="53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5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3E4">
            <a:alpha val="7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18C2B83C-BB2A-413E-B112-B90606E6D0F4}"/>
              </a:ext>
            </a:extLst>
          </p:cNvPr>
          <p:cNvSpPr txBox="1">
            <a:spLocks/>
          </p:cNvSpPr>
          <p:nvPr/>
        </p:nvSpPr>
        <p:spPr>
          <a:xfrm>
            <a:off x="2286477" y="2130829"/>
            <a:ext cx="7619047" cy="2596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9600" dirty="0" smtClean="0">
                <a:solidFill>
                  <a:schemeClr val="bg2">
                    <a:lumMod val="25000"/>
                  </a:scheme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프로젝트</a:t>
            </a:r>
            <a:r>
              <a:rPr lang="en-US" altLang="ko-KR" sz="9600" dirty="0" smtClean="0">
                <a:solidFill>
                  <a:schemeClr val="bg2">
                    <a:lumMod val="25000"/>
                  </a:scheme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/>
            </a:r>
            <a:br>
              <a:rPr lang="en-US" altLang="ko-KR" sz="9600" dirty="0" smtClean="0">
                <a:solidFill>
                  <a:schemeClr val="bg2">
                    <a:lumMod val="25000"/>
                  </a:scheme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</a:br>
            <a:r>
              <a:rPr lang="ko-KR" altLang="en-US" sz="9600" dirty="0" smtClean="0">
                <a:solidFill>
                  <a:schemeClr val="bg2">
                    <a:lumMod val="25000"/>
                  </a:scheme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소개 영상</a:t>
            </a:r>
            <a:endParaRPr lang="ko-KR" altLang="en-US" sz="9600" dirty="0">
              <a:solidFill>
                <a:schemeClr val="bg2">
                  <a:lumMod val="25000"/>
                </a:schemeClr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87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ko-KR" sz="3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endParaRPr lang="ko-KR" altLang="en-US" sz="3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sp>
        <p:nvSpPr>
          <p:cNvPr id="6" name="텍스트 개체 틀 1"/>
          <p:cNvSpPr txBox="1">
            <a:spLocks/>
          </p:cNvSpPr>
          <p:nvPr/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3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tmarble Medium" panose="02020603020101020101" pitchFamily="18" charset="-127"/>
                <a:ea typeface="netmarble Medium" panose="02020603020101020101" pitchFamily="18" charset="-127"/>
              </a:rPr>
              <a:t>칸반보드</a:t>
            </a:r>
            <a:r>
              <a:rPr lang="ko-KR" altLang="en-US" sz="3400" noProof="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 </a:t>
            </a:r>
            <a:r>
              <a:rPr lang="en-US" altLang="ko-KR" sz="3400" noProof="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- Trello</a:t>
            </a:r>
            <a:endParaRPr kumimoji="0" lang="en-US" altLang="ko-KR" sz="3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7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21A4222-29BD-474B-BBD3-45D7F86D8A0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476" y="932176"/>
            <a:ext cx="12060115" cy="585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6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3400" dirty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트러블 슈팅</a:t>
            </a:r>
            <a:endParaRPr lang="en-US" altLang="ko-KR" sz="3400" dirty="0">
              <a:solidFill>
                <a:schemeClr val="bg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0" indent="0">
              <a:buNone/>
            </a:pPr>
            <a:endParaRPr lang="ko-KR" altLang="en-US" sz="3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422183"/>
              </p:ext>
            </p:extLst>
          </p:nvPr>
        </p:nvGraphicFramePr>
        <p:xfrm>
          <a:off x="405442" y="1266027"/>
          <a:ext cx="11404120" cy="5233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735">
                  <a:extLst>
                    <a:ext uri="{9D8B030D-6E8A-4147-A177-3AD203B41FA5}">
                      <a16:colId xmlns="" xmlns:a16="http://schemas.microsoft.com/office/drawing/2014/main" val="1432259738"/>
                    </a:ext>
                  </a:extLst>
                </a:gridCol>
                <a:gridCol w="1573823">
                  <a:extLst>
                    <a:ext uri="{9D8B030D-6E8A-4147-A177-3AD203B41FA5}">
                      <a16:colId xmlns="" xmlns:a16="http://schemas.microsoft.com/office/drawing/2014/main" val="1634678075"/>
                    </a:ext>
                  </a:extLst>
                </a:gridCol>
                <a:gridCol w="3719146">
                  <a:extLst>
                    <a:ext uri="{9D8B030D-6E8A-4147-A177-3AD203B41FA5}">
                      <a16:colId xmlns="" xmlns:a16="http://schemas.microsoft.com/office/drawing/2014/main" val="170117785"/>
                    </a:ext>
                  </a:extLst>
                </a:gridCol>
                <a:gridCol w="4661416">
                  <a:extLst>
                    <a:ext uri="{9D8B030D-6E8A-4147-A177-3AD203B41FA5}">
                      <a16:colId xmlns="" xmlns:a16="http://schemas.microsoft.com/office/drawing/2014/main" val="388634235"/>
                    </a:ext>
                  </a:extLst>
                </a:gridCol>
              </a:tblGrid>
              <a:tr h="527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netmarble Medium" panose="02020603020101020101" pitchFamily="18" charset="-127"/>
                          <a:ea typeface="netmarble Medium" panose="02020603020101020101" pitchFamily="18" charset="-127"/>
                        </a:rPr>
                        <a:t>날짜</a:t>
                      </a:r>
                      <a:endParaRPr lang="ko-KR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netmarble Medium" panose="02020603020101020101" pitchFamily="18" charset="-127"/>
                        <a:ea typeface="netmarble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C6E3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netmarble Medium" panose="02020603020101020101" pitchFamily="18" charset="-127"/>
                          <a:ea typeface="netmarble Medium" panose="02020603020101020101" pitchFamily="18" charset="-127"/>
                        </a:rPr>
                        <a:t>분류</a:t>
                      </a:r>
                      <a:endParaRPr lang="ko-KR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netmarble Medium" panose="02020603020101020101" pitchFamily="18" charset="-127"/>
                        <a:ea typeface="netmarble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C6E3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netmarble Medium" panose="02020603020101020101" pitchFamily="18" charset="-127"/>
                          <a:ea typeface="netmarble Medium" panose="02020603020101020101" pitchFamily="18" charset="-127"/>
                        </a:rPr>
                        <a:t>내용</a:t>
                      </a:r>
                      <a:endParaRPr lang="ko-KR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netmarble Medium" panose="02020603020101020101" pitchFamily="18" charset="-127"/>
                        <a:ea typeface="netmarble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C6E3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netmarble Medium" panose="02020603020101020101" pitchFamily="18" charset="-127"/>
                          <a:ea typeface="netmarble Medium" panose="02020603020101020101" pitchFamily="18" charset="-127"/>
                        </a:rPr>
                        <a:t>해결</a:t>
                      </a:r>
                      <a:endParaRPr lang="ko-KR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netmarble Medium" panose="02020603020101020101" pitchFamily="18" charset="-127"/>
                        <a:ea typeface="netmarble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C6E3E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9670532"/>
                  </a:ext>
                </a:extLst>
              </a:tr>
              <a:tr h="796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2020-07-13</a:t>
                      </a:r>
                      <a:endParaRPr lang="ko-KR" altLang="en-US" sz="1200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Back-end</a:t>
                      </a:r>
                      <a:endParaRPr lang="ko-KR" altLang="en-US" sz="1200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뷰단의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profile(file 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타입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)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을 컨트롤러에서 객체 타입으로 받으면서 멤버필드 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profile(String 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타입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)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과 충돌한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/>
                      </a:r>
                      <a:b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</a:b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타입 불일치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문제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(404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에러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)</a:t>
                      </a:r>
                      <a:endParaRPr lang="ko-KR" altLang="en-US" sz="1200" dirty="0" smtClean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file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을 받는 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name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값을 우선 멤버필드와 다르게 설정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/>
                      </a:r>
                      <a:b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</a:b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→ 컨트롤러로 받아온 후 다시 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String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으로 가공</a:t>
                      </a:r>
                      <a:endParaRPr lang="ko-KR" altLang="en-US" sz="1200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48618054"/>
                  </a:ext>
                </a:extLst>
              </a:tr>
              <a:tr h="796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2020-07-15</a:t>
                      </a:r>
                      <a:endParaRPr lang="ko-KR" altLang="en-US" sz="1200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 anchor="ctr">
                    <a:solidFill>
                      <a:srgbClr val="E5F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Ajax</a:t>
                      </a:r>
                      <a:endParaRPr lang="ko-KR" altLang="en-US" sz="1200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 anchor="ctr">
                    <a:solidFill>
                      <a:srgbClr val="E5F3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Ajax 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호출 순서 지정 문제</a:t>
                      </a:r>
                      <a:endParaRPr lang="ko-KR" altLang="en-US" sz="1200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 anchor="ctr">
                    <a:solidFill>
                      <a:srgbClr val="E5F3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Promise, </a:t>
                      </a:r>
                      <a:r>
                        <a:rPr lang="en-US" altLang="ko-KR" sz="1200" dirty="0" err="1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async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 awaits 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활용해서 </a:t>
                      </a:r>
                      <a:r>
                        <a:rPr lang="ko-KR" altLang="en-US" sz="1200" dirty="0" err="1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비동기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 순서</a:t>
                      </a:r>
                      <a:r>
                        <a:rPr lang="ko-KR" altLang="en-US" sz="1200" baseline="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 지정</a:t>
                      </a:r>
                      <a:endParaRPr lang="ko-KR" altLang="en-US" sz="1200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 anchor="ctr">
                    <a:solidFill>
                      <a:srgbClr val="E5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40263169"/>
                  </a:ext>
                </a:extLst>
              </a:tr>
              <a:tr h="883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2020-07-20</a:t>
                      </a:r>
                      <a:endParaRPr lang="ko-KR" altLang="en-US" sz="1200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Back-end</a:t>
                      </a:r>
                      <a:endParaRPr lang="ko-KR" altLang="en-US" sz="1200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ConcurrentModificationException</a:t>
                      </a:r>
                      <a:endParaRPr lang="en-US" altLang="ko-KR" sz="1200" dirty="0" smtClean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for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문 내부에서 배열에 값을 추가할 때 </a:t>
                      </a:r>
                      <a:r>
                        <a:rPr lang="en-US" altLang="ko-KR" sz="1200" baseline="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발생하는 오류</a:t>
                      </a:r>
                      <a:endParaRPr lang="ko-KR" altLang="en-US" sz="1200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임시 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set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을 이용해서 문제 자체를 회피</a:t>
                      </a:r>
                      <a:endParaRPr lang="ko-KR" altLang="en-US" sz="1200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692461"/>
                  </a:ext>
                </a:extLst>
              </a:tr>
              <a:tr h="796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2020-07-21</a:t>
                      </a:r>
                      <a:endParaRPr lang="ko-KR" altLang="en-US" sz="1200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 anchor="ctr">
                    <a:solidFill>
                      <a:srgbClr val="E5F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Front-end</a:t>
                      </a:r>
                      <a:endParaRPr lang="ko-KR" altLang="en-US" sz="1200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 anchor="ctr">
                    <a:solidFill>
                      <a:srgbClr val="E5F3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다른 탭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(</a:t>
                      </a:r>
                      <a:r>
                        <a:rPr lang="ko-KR" altLang="en-US" sz="1200" dirty="0" err="1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모달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)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에서 작업 후 </a:t>
                      </a:r>
                      <a:r>
                        <a:rPr lang="ko-KR" altLang="en-US" sz="1200" dirty="0" err="1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풀캘린더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 탭으로</a:t>
                      </a:r>
                      <a:r>
                        <a:rPr lang="ko-KR" altLang="en-US" sz="1200" baseline="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이동 시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/>
                      </a:r>
                      <a:b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</a:br>
                      <a:r>
                        <a:rPr lang="ko-KR" altLang="en-US" sz="1200" dirty="0" err="1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풀캘린더가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 그려지지 않는 문제</a:t>
                      </a:r>
                      <a:endParaRPr lang="ko-KR" altLang="en-US" sz="1200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 anchor="ctr">
                    <a:solidFill>
                      <a:srgbClr val="E5F3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부트스트랩에서 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promise 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역할을 하는 </a:t>
                      </a:r>
                      <a:r>
                        <a:rPr lang="en-US" altLang="ko-KR" sz="1200" dirty="0" err="1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shown.bs.tab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함수를 활용</a:t>
                      </a:r>
                    </a:p>
                  </a:txBody>
                  <a:tcPr anchor="ctr">
                    <a:solidFill>
                      <a:srgbClr val="E5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63555612"/>
                  </a:ext>
                </a:extLst>
              </a:tr>
              <a:tr h="1433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2020-07-22</a:t>
                      </a:r>
                      <a:endParaRPr lang="ko-KR" altLang="en-US" sz="1200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Front-end</a:t>
                      </a:r>
                      <a:endParaRPr lang="ko-KR" altLang="en-US" sz="1200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JavaScript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와 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JSTL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의 혼용 문제</a:t>
                      </a:r>
                      <a:endParaRPr lang="ko-KR" altLang="en-US" sz="1200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JSP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의 실행 순서는 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JAVA → JSTL → HTML →  JavaScript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이며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,</a:t>
                      </a:r>
                      <a:b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</a:b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역순은 불가능하다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.</a:t>
                      </a:r>
                      <a:r>
                        <a:rPr lang="en-US" altLang="ko-KR" sz="1200" baseline="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/>
                      </a:r>
                      <a:br>
                        <a:rPr lang="en-US" altLang="ko-KR" sz="1200" baseline="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</a:br>
                      <a:r>
                        <a:rPr lang="ko-KR" altLang="en-US" sz="1200" baseline="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즉</a:t>
                      </a:r>
                      <a:r>
                        <a:rPr lang="en-US" altLang="ko-KR" sz="1200" baseline="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, 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JS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의 변수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브라우저 혹은 </a:t>
                      </a:r>
                      <a:r>
                        <a:rPr lang="ko-KR" altLang="en-US" sz="1200" dirty="0" err="1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뷰단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)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는 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JSTL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에서 사용 불가능하다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.</a:t>
                      </a:r>
                      <a:b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</a:b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만일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 JSTL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의 변수와 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JS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의 변수를 혼용해서 써야한다면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, JS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의 문법 하에 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JSTL</a:t>
                      </a:r>
                      <a:r>
                        <a:rPr lang="ko-KR" altLang="en-US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의 변수를 변환해서 사용해야 한다</a:t>
                      </a:r>
                      <a:r>
                        <a:rPr lang="en-US" altLang="ko-KR" sz="1200" dirty="0" smtClean="0">
                          <a:latin typeface="netmarble Light" panose="02020403020101020101" pitchFamily="18" charset="-127"/>
                          <a:ea typeface="netmarble Light" panose="02020403020101020101" pitchFamily="18" charset="-127"/>
                        </a:rPr>
                        <a:t>.</a:t>
                      </a:r>
                      <a:endParaRPr lang="ko-KR" altLang="en-US" sz="1200" dirty="0">
                        <a:latin typeface="netmarble Light" panose="02020403020101020101" pitchFamily="18" charset="-127"/>
                        <a:ea typeface="netmarble Light" panose="020204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4869712"/>
                  </a:ext>
                </a:extLst>
              </a:tr>
            </a:tbl>
          </a:graphicData>
        </a:graphic>
      </p:graphicFrame>
      <p:sp>
        <p:nvSpPr>
          <p:cNvPr id="3" name="포인트가 5개인 별 2"/>
          <p:cNvSpPr/>
          <p:nvPr/>
        </p:nvSpPr>
        <p:spPr bwMode="auto">
          <a:xfrm>
            <a:off x="3199726" y="3376246"/>
            <a:ext cx="359809" cy="334108"/>
          </a:xfrm>
          <a:prstGeom prst="star5">
            <a:avLst/>
          </a:prstGeom>
          <a:solidFill>
            <a:srgbClr val="FF9999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  <p:sp>
        <p:nvSpPr>
          <p:cNvPr id="8" name="포인트가 5개인 별 7"/>
          <p:cNvSpPr/>
          <p:nvPr/>
        </p:nvSpPr>
        <p:spPr bwMode="auto">
          <a:xfrm>
            <a:off x="3199726" y="5401408"/>
            <a:ext cx="359809" cy="334108"/>
          </a:xfrm>
          <a:prstGeom prst="star5">
            <a:avLst/>
          </a:prstGeom>
          <a:solidFill>
            <a:srgbClr val="FF9999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16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트러블 슈팅</a:t>
            </a:r>
            <a:endParaRPr lang="ko-KR" altLang="en-US" sz="3400" dirty="0">
              <a:solidFill>
                <a:schemeClr val="bg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grpSp>
        <p:nvGrpSpPr>
          <p:cNvPr id="3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50531" y="1126141"/>
            <a:ext cx="773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1. </a:t>
            </a:r>
            <a:r>
              <a:rPr lang="en-US" altLang="ko-KR" sz="2400" dirty="0" err="1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ConcurrentModificationException</a:t>
            </a:r>
            <a:r>
              <a:rPr lang="en-US" altLang="ko-KR" sz="2400" dirty="0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  </a:t>
            </a:r>
            <a:r>
              <a:rPr lang="ko-KR" altLang="en-US" sz="2400" dirty="0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발생</a:t>
            </a:r>
            <a:endParaRPr lang="ko-KR" altLang="en-US" sz="2400" dirty="0">
              <a:solidFill>
                <a:srgbClr val="8CC9CA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5981" y="4960079"/>
            <a:ext cx="5149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임시 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set</a:t>
            </a: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을 이용해서 위 문제 자체를 회피</a:t>
            </a:r>
          </a:p>
          <a:p>
            <a:endParaRPr lang="ko-KR" altLang="en-US" dirty="0"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</p:txBody>
      </p:sp>
      <p:sp>
        <p:nvSpPr>
          <p:cNvPr id="16" name="오른쪽 화살표 15"/>
          <p:cNvSpPr/>
          <p:nvPr/>
        </p:nvSpPr>
        <p:spPr bwMode="auto">
          <a:xfrm rot="5400000">
            <a:off x="3009284" y="4252389"/>
            <a:ext cx="563376" cy="457200"/>
          </a:xfrm>
          <a:prstGeom prst="rightArrow">
            <a:avLst/>
          </a:prstGeom>
          <a:solidFill>
            <a:srgbClr val="7CCC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01919" y="2561939"/>
            <a:ext cx="59781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for</a:t>
            </a: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문 내부에서 배열에 값을 추가할 때 발생하는 오류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/>
            </a:r>
            <a:b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</a:br>
            <a:r>
              <a:rPr lang="en-US" altLang="ko-KR" dirty="0">
                <a:latin typeface="netmarble Light" panose="02020403020101020101" pitchFamily="18" charset="-127"/>
                <a:ea typeface="netmarble Light" panose="02020403020101020101" pitchFamily="18" charset="-127"/>
              </a:rPr>
              <a:t/>
            </a:r>
            <a:br>
              <a:rPr lang="en-US" altLang="ko-KR" dirty="0">
                <a:latin typeface="netmarble Light" panose="02020403020101020101" pitchFamily="18" charset="-127"/>
                <a:ea typeface="netmarble Light" panose="02020403020101020101" pitchFamily="18" charset="-127"/>
              </a:rPr>
            </a:b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for</a:t>
            </a: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문 내부에서 인덱스에 영향을 주게 되면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/>
            </a:r>
            <a:b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</a:b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배열의 길이 및 인덱스가 영향을 받아 무한루프와 같은 에러 발생</a:t>
            </a:r>
          </a:p>
          <a:p>
            <a:endParaRPr lang="ko-KR" altLang="en-US" dirty="0"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76209" y="2062152"/>
            <a:ext cx="5364342" cy="3954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8980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트러블 슈팅</a:t>
            </a:r>
            <a:endParaRPr lang="ko-KR" altLang="en-US" sz="3400" dirty="0">
              <a:solidFill>
                <a:schemeClr val="bg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grpSp>
        <p:nvGrpSpPr>
          <p:cNvPr id="3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50532" y="1126141"/>
            <a:ext cx="5722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2. </a:t>
            </a:r>
            <a:r>
              <a:rPr lang="en-US" altLang="ko-KR" sz="2400" dirty="0" err="1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Javascript</a:t>
            </a:r>
            <a:r>
              <a:rPr lang="ko-KR" altLang="en-US" sz="2400" dirty="0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와 </a:t>
            </a:r>
            <a:r>
              <a:rPr lang="en-US" altLang="ko-KR" sz="2400" dirty="0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JSTL </a:t>
            </a:r>
            <a:r>
              <a:rPr lang="ko-KR" altLang="en-US" sz="2400" dirty="0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혼용 문제</a:t>
            </a:r>
            <a:endParaRPr lang="ko-KR" altLang="en-US" sz="2400" dirty="0">
              <a:solidFill>
                <a:srgbClr val="8CC9CA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663" y="2268747"/>
            <a:ext cx="60816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JSP</a:t>
            </a: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의 실행 순서는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/>
            </a:r>
            <a:b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</a:br>
            <a:r>
              <a:rPr lang="en-US" altLang="ko-KR" b="1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JAVA → JSTL → HTML </a:t>
            </a:r>
            <a:r>
              <a:rPr lang="en-US" altLang="ko-KR" b="1" dirty="0">
                <a:latin typeface="netmarble Light" panose="02020403020101020101" pitchFamily="18" charset="-127"/>
                <a:ea typeface="netmarble Light" panose="02020403020101020101" pitchFamily="18" charset="-127"/>
              </a:rPr>
              <a:t>→ </a:t>
            </a:r>
            <a:r>
              <a:rPr lang="en-US" altLang="ko-KR" b="1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JavaScript </a:t>
            </a: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순이다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.</a:t>
            </a:r>
            <a:b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</a:b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역순은 불가능하다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.</a:t>
            </a:r>
          </a:p>
          <a:p>
            <a:endParaRPr lang="en-US" altLang="ko-KR" dirty="0" smtClean="0"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  <a:p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다시 말해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, JS</a:t>
            </a: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의 변수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(</a:t>
            </a: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브라우저 혹은 </a:t>
            </a:r>
            <a:r>
              <a:rPr lang="ko-KR" altLang="en-US" dirty="0" err="1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뷰단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)</a:t>
            </a: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의 변수는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/>
            </a:r>
            <a:b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</a:b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JSTL </a:t>
            </a: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문법에서 사용 불가능하다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.</a:t>
            </a:r>
          </a:p>
          <a:p>
            <a:endParaRPr lang="en-US" altLang="ko-KR" dirty="0" smtClean="0"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  <a:p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만일 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JSTL</a:t>
            </a: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의 변수와 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JS</a:t>
            </a: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의 변수를 서로 혼용해서 써야 한다면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,</a:t>
            </a:r>
            <a:b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</a:b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JS</a:t>
            </a: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의 문법 하에 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JSTL</a:t>
            </a:r>
            <a:r>
              <a:rPr lang="ko-KR" altLang="en-US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의 변수를 변환해서 사용해야 한다</a:t>
            </a:r>
            <a:r>
              <a:rPr lang="en-US" altLang="ko-KR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.</a:t>
            </a:r>
            <a:endParaRPr lang="ko-KR" altLang="en-US" dirty="0" smtClean="0"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  <a:p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31136" y="2609042"/>
            <a:ext cx="4954139" cy="2046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8980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057819" y="2074434"/>
            <a:ext cx="6076362" cy="129106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400" dirty="0" smtClean="0">
                <a:solidFill>
                  <a:schemeClr val="bg2">
                    <a:lumMod val="25000"/>
                  </a:scheme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기술 설명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83269" y="3452210"/>
            <a:ext cx="4043855" cy="45719"/>
          </a:xfrm>
          <a:prstGeom prst="rect">
            <a:avLst/>
          </a:prstGeom>
          <a:solidFill>
            <a:srgbClr val="B2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670750" y="6376781"/>
            <a:ext cx="2978112" cy="254899"/>
            <a:chOff x="6437488" y="5488421"/>
            <a:chExt cx="3276523" cy="28044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228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950" y="2180407"/>
            <a:ext cx="4779326" cy="1308932"/>
          </a:xfrm>
          <a:prstGeom prst="rect">
            <a:avLst/>
          </a:prstGeom>
        </p:spPr>
      </p:pic>
      <p:sp>
        <p:nvSpPr>
          <p:cNvPr id="9" name="텍스트 개체 틀 1"/>
          <p:cNvSpPr txBox="1">
            <a:spLocks/>
          </p:cNvSpPr>
          <p:nvPr/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tmarble Medium" panose="02020603020101020101" pitchFamily="18" charset="-127"/>
                <a:ea typeface="netmarble Medium" panose="02020603020101020101" pitchFamily="18" charset="-127"/>
              </a:rPr>
              <a:t>이벤트 </a:t>
            </a:r>
            <a:r>
              <a:rPr kumimoji="0" lang="ko-KR" altLang="en-US" sz="3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tmarble Medium" panose="02020603020101020101" pitchFamily="18" charset="-127"/>
                <a:ea typeface="netmarble Medium" panose="02020603020101020101" pitchFamily="18" charset="-127"/>
              </a:rPr>
              <a:t>스케쥴링</a:t>
            </a: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tmarble Medium" panose="02020603020101020101" pitchFamily="18" charset="-127"/>
                <a:ea typeface="netmarble Medium" panose="02020603020101020101" pitchFamily="18" charset="-127"/>
              </a:rPr>
              <a:t>(Event Scheduling)</a:t>
            </a: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18" y="2275438"/>
            <a:ext cx="4480948" cy="359735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326" y="4615492"/>
            <a:ext cx="3838575" cy="1257300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 bwMode="auto">
          <a:xfrm>
            <a:off x="8071338" y="3633851"/>
            <a:ext cx="1142550" cy="713476"/>
          </a:xfrm>
          <a:prstGeom prst="downArrow">
            <a:avLst/>
          </a:prstGeom>
          <a:solidFill>
            <a:srgbClr val="7CCC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 bwMode="auto">
          <a:xfrm>
            <a:off x="9900137" y="2644141"/>
            <a:ext cx="318283" cy="190732"/>
          </a:xfrm>
          <a:prstGeom prst="ellipse">
            <a:avLst/>
          </a:prstGeom>
          <a:noFill/>
          <a:ln w="15240">
            <a:solidFill>
              <a:srgbClr val="FF0000"/>
            </a:solidFill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 bwMode="auto">
          <a:xfrm>
            <a:off x="9812214" y="5160352"/>
            <a:ext cx="263769" cy="186104"/>
          </a:xfrm>
          <a:prstGeom prst="ellipse">
            <a:avLst/>
          </a:prstGeom>
          <a:noFill/>
          <a:ln w="15240">
            <a:solidFill>
              <a:srgbClr val="FF0000"/>
            </a:solidFill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90146" y="1189180"/>
            <a:ext cx="5426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Donation </a:t>
            </a:r>
            <a:r>
              <a:rPr lang="ko-KR" altLang="en-US" sz="2400" dirty="0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테이블 </a:t>
            </a:r>
            <a:r>
              <a:rPr lang="en-US" altLang="ko-KR" sz="2400" dirty="0" err="1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Dstate</a:t>
            </a:r>
            <a:r>
              <a:rPr lang="en-US" altLang="ko-KR" sz="2400" dirty="0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변환 이벤</a:t>
            </a:r>
            <a:r>
              <a:rPr lang="ko-KR" altLang="en-US" sz="2400" dirty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트</a:t>
            </a:r>
          </a:p>
        </p:txBody>
      </p:sp>
    </p:spTree>
    <p:extLst>
      <p:ext uri="{BB962C8B-B14F-4D97-AF65-F5344CB8AC3E}">
        <p14:creationId xmlns:p14="http://schemas.microsoft.com/office/powerpoint/2010/main" val="330241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ko-KR" altLang="en-US" sz="3400" dirty="0" err="1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트리거</a:t>
            </a:r>
            <a:r>
              <a:rPr lang="en-US" altLang="ko-KR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(Trigger)</a:t>
            </a:r>
            <a:endParaRPr lang="ko-KR" altLang="en-US" sz="3400" dirty="0" smtClean="0">
              <a:solidFill>
                <a:schemeClr val="bg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249" y="2170610"/>
            <a:ext cx="4450221" cy="384715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145" y="1197165"/>
            <a:ext cx="5767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포인트 결제 후 </a:t>
            </a:r>
            <a:r>
              <a:rPr lang="en-US" altLang="ko-KR" sz="2400" dirty="0" err="1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userpoint</a:t>
            </a:r>
            <a:r>
              <a:rPr lang="en-US" altLang="ko-KR" sz="2400" dirty="0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업데이트</a:t>
            </a:r>
            <a:endParaRPr lang="ko-KR" altLang="en-US" sz="2400" dirty="0">
              <a:solidFill>
                <a:srgbClr val="8CC9CA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262604" y="2338972"/>
            <a:ext cx="2076727" cy="3244687"/>
            <a:chOff x="6404332" y="1844638"/>
            <a:chExt cx="2076727" cy="3244687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332" y="1844638"/>
              <a:ext cx="2076727" cy="3244687"/>
            </a:xfrm>
            <a:prstGeom prst="rect">
              <a:avLst/>
            </a:prstGeom>
          </p:spPr>
        </p:pic>
        <p:sp>
          <p:nvSpPr>
            <p:cNvPr id="16" name="타원 15"/>
            <p:cNvSpPr/>
            <p:nvPr/>
          </p:nvSpPr>
          <p:spPr bwMode="auto">
            <a:xfrm>
              <a:off x="7736329" y="4593197"/>
              <a:ext cx="553720" cy="134992"/>
            </a:xfrm>
            <a:prstGeom prst="ellipse">
              <a:avLst/>
            </a:prstGeom>
            <a:noFill/>
            <a:ln w="15240"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른쪽 화살표 16"/>
          <p:cNvSpPr/>
          <p:nvPr/>
        </p:nvSpPr>
        <p:spPr bwMode="auto">
          <a:xfrm>
            <a:off x="8671560" y="3500305"/>
            <a:ext cx="542328" cy="922020"/>
          </a:xfrm>
          <a:prstGeom prst="rightArrow">
            <a:avLst/>
          </a:prstGeom>
          <a:solidFill>
            <a:srgbClr val="7CCC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300" y="2730579"/>
            <a:ext cx="1958510" cy="2461473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 bwMode="auto">
          <a:xfrm>
            <a:off x="10591801" y="3826324"/>
            <a:ext cx="553720" cy="134992"/>
          </a:xfrm>
          <a:prstGeom prst="ellipse">
            <a:avLst/>
          </a:prstGeom>
          <a:noFill/>
          <a:ln w="15240">
            <a:solidFill>
              <a:srgbClr val="FF0000"/>
            </a:solidFill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41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Geolocation</a:t>
            </a:r>
            <a:r>
              <a:rPr lang="ko-KR" altLang="en-US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을 활용한 위치기반 정렬 데이터 </a:t>
            </a:r>
            <a:endParaRPr lang="ko-KR" altLang="en-US" sz="3400" dirty="0">
              <a:solidFill>
                <a:schemeClr val="bg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grpSp>
        <p:nvGrpSpPr>
          <p:cNvPr id="3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pic>
        <p:nvPicPr>
          <p:cNvPr id="24578" name="Picture 2" descr="geolocation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77301" y="2027209"/>
            <a:ext cx="9114700" cy="4830792"/>
          </a:xfrm>
          <a:prstGeom prst="rect">
            <a:avLst/>
          </a:prstGeom>
          <a:noFill/>
        </p:spPr>
      </p:pic>
      <p:pic>
        <p:nvPicPr>
          <p:cNvPr id="24580" name="Picture 4" descr="https://hudi.kr/wp-content/uploads/2017/05/geolocation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867734"/>
            <a:ext cx="3381555" cy="19026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241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sz="3400" dirty="0" err="1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Geolocation</a:t>
            </a:r>
            <a:r>
              <a:rPr lang="ko-KR" altLang="en-US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을 활용한 위치기반 정렬 데이터 </a:t>
            </a:r>
            <a:endParaRPr lang="ko-KR" altLang="en-US" sz="3400" dirty="0">
              <a:solidFill>
                <a:schemeClr val="bg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70906" y="1354529"/>
            <a:ext cx="7850188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1607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sz="3400" dirty="0" err="1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Geolocation</a:t>
            </a:r>
            <a:r>
              <a:rPr lang="ko-KR" altLang="en-US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을 활용한 위치기반 정렬 데이터 </a:t>
            </a:r>
            <a:endParaRPr lang="ko-KR" altLang="en-US" sz="3400" dirty="0">
              <a:solidFill>
                <a:schemeClr val="bg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5800" y="873083"/>
            <a:ext cx="6033989" cy="2844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1440" y="880017"/>
            <a:ext cx="5027103" cy="590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08512" y="3700733"/>
            <a:ext cx="7583488" cy="197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0019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주제 선정</a:t>
            </a:r>
            <a:endParaRPr lang="ko-KR" altLang="en-US" sz="3400" dirty="0">
              <a:solidFill>
                <a:schemeClr val="bg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grpSp>
        <p:nvGrpSpPr>
          <p:cNvPr id="3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287C584-508A-4A00-8C2B-15F5260627B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0718" y="1410806"/>
            <a:ext cx="5737859" cy="34658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6226" y="5158671"/>
            <a:ext cx="46775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펫펨족</a:t>
            </a:r>
            <a:r>
              <a:rPr lang="ko-KR" altLang="en-US" sz="2400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증가</a:t>
            </a:r>
            <a:r>
              <a:rPr lang="en-US" altLang="ko-KR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/>
            </a:r>
            <a:br>
              <a:rPr lang="en-US" altLang="ko-KR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</a:br>
            <a:r>
              <a:rPr lang="ko-KR" altLang="en-US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→ 반려동물을 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정성스럽게 관리하고 </a:t>
            </a:r>
            <a:r>
              <a:rPr lang="ko-KR" altLang="en-US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싶은 욕구</a:t>
            </a:r>
            <a:endParaRPr lang="ko-KR" altLang="en-US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65FF457-C2B9-4493-967D-C7DE54514D0D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81262" y="1410807"/>
            <a:ext cx="4931028" cy="34658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1262" y="5158671"/>
            <a:ext cx="45268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소셜미디어</a:t>
            </a:r>
            <a:r>
              <a:rPr lang="ko-KR" altLang="en-US" sz="2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</a:t>
            </a:r>
            <a:r>
              <a:rPr lang="ko-KR" altLang="en-US" sz="2400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펫스타</a:t>
            </a:r>
            <a:r>
              <a:rPr lang="ko-KR" altLang="en-US" sz="2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</a:t>
            </a:r>
            <a:r>
              <a:rPr lang="ko-KR" altLang="en-US" sz="2400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탄생</a:t>
            </a:r>
            <a:endParaRPr lang="en-US" altLang="ko-KR" sz="24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→ </a:t>
            </a:r>
            <a:r>
              <a:rPr lang="ko-KR" altLang="en-US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반려동물을 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이야기하며 교류하고자 하는 </a:t>
            </a:r>
            <a:r>
              <a:rPr lang="ko-KR" altLang="en-US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욕구</a:t>
            </a:r>
            <a:endParaRPr lang="ko-KR" altLang="en-US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95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날씨 </a:t>
            </a:r>
            <a:r>
              <a:rPr lang="en-US" altLang="ko-KR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API </a:t>
            </a:r>
            <a:r>
              <a:rPr lang="ko-KR" altLang="en-US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활용</a:t>
            </a:r>
            <a:endParaRPr lang="ko-KR" altLang="en-US" sz="3400" dirty="0">
              <a:solidFill>
                <a:schemeClr val="bg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pic>
        <p:nvPicPr>
          <p:cNvPr id="23554" name="Picture 2" descr="OpenWeatherMap | Homey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7154" y="2447295"/>
            <a:ext cx="3562816" cy="2493972"/>
          </a:xfrm>
          <a:prstGeom prst="rect">
            <a:avLst/>
          </a:prstGeom>
          <a:noFill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69012" y="1579742"/>
            <a:ext cx="7108168" cy="4700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3864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날씨 </a:t>
            </a:r>
            <a:r>
              <a:rPr lang="en-US" altLang="ko-KR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API </a:t>
            </a:r>
            <a:r>
              <a:rPr lang="ko-KR" altLang="en-US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활용</a:t>
            </a:r>
            <a:endParaRPr lang="ko-KR" altLang="en-US" sz="3400" dirty="0">
              <a:solidFill>
                <a:schemeClr val="bg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38289" y="2255903"/>
            <a:ext cx="4408098" cy="322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00763" y="875968"/>
            <a:ext cx="5382583" cy="598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9708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날씨 </a:t>
            </a:r>
            <a:r>
              <a:rPr lang="en-US" altLang="ko-KR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API </a:t>
            </a:r>
            <a:r>
              <a:rPr lang="ko-KR" altLang="en-US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활용</a:t>
            </a:r>
            <a:endParaRPr lang="ko-KR" altLang="en-US" sz="3400" dirty="0">
              <a:solidFill>
                <a:schemeClr val="bg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9266" y="1594941"/>
            <a:ext cx="6002385" cy="433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2"/>
          <p:cNvGrpSpPr/>
          <p:nvPr/>
        </p:nvGrpSpPr>
        <p:grpSpPr>
          <a:xfrm>
            <a:off x="7030363" y="1547117"/>
            <a:ext cx="4597873" cy="4432048"/>
            <a:chOff x="7196829" y="1353289"/>
            <a:chExt cx="4597873" cy="4432048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196830" y="1353289"/>
              <a:ext cx="4564864" cy="2096602"/>
            </a:xfrm>
            <a:prstGeom prst="rect">
              <a:avLst/>
            </a:prstGeom>
            <a:noFill/>
            <a:ln w="9525">
              <a:solidFill>
                <a:schemeClr val="bg2">
                  <a:lumMod val="90000"/>
                </a:schemeClr>
              </a:solidFill>
              <a:miter lim="800000"/>
              <a:headEnd/>
              <a:tailEnd/>
            </a:ln>
            <a:effectLst/>
          </p:spPr>
        </p:pic>
        <p:pic>
          <p:nvPicPr>
            <p:cNvPr id="8" name="Picture 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196829" y="3582470"/>
              <a:ext cx="4597873" cy="2202867"/>
            </a:xfrm>
            <a:prstGeom prst="rect">
              <a:avLst/>
            </a:prstGeom>
            <a:noFill/>
            <a:ln w="9525">
              <a:solidFill>
                <a:schemeClr val="bg2">
                  <a:lumMod val="90000"/>
                </a:schemeClr>
              </a:solidFill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251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18C2B83C-BB2A-413E-B112-B90606E6D0F4}"/>
              </a:ext>
            </a:extLst>
          </p:cNvPr>
          <p:cNvSpPr txBox="1">
            <a:spLocks/>
          </p:cNvSpPr>
          <p:nvPr/>
        </p:nvSpPr>
        <p:spPr>
          <a:xfrm>
            <a:off x="2286477" y="2779915"/>
            <a:ext cx="7619047" cy="129817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9600" dirty="0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감사합니다</a:t>
            </a:r>
            <a:r>
              <a:rPr lang="en-US" altLang="ko-KR" sz="9600" dirty="0" smtClean="0">
                <a:solidFill>
                  <a:srgbClr val="8CC9CA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!</a:t>
            </a:r>
            <a:endParaRPr lang="ko-KR" altLang="en-US" sz="9600" dirty="0">
              <a:solidFill>
                <a:srgbClr val="8CC9CA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857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ko-KR" sz="3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endParaRPr lang="ko-KR" altLang="en-US" sz="3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sp>
        <p:nvSpPr>
          <p:cNvPr id="6" name="텍스트 개체 틀 1"/>
          <p:cNvSpPr txBox="1">
            <a:spLocks/>
          </p:cNvSpPr>
          <p:nvPr/>
        </p:nvSpPr>
        <p:spPr>
          <a:xfrm>
            <a:off x="155775" y="230027"/>
            <a:ext cx="12192000" cy="4857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tmarble Medium" panose="02020603020101020101" pitchFamily="18" charset="-127"/>
                <a:ea typeface="netmarble Medium" panose="02020603020101020101" pitchFamily="18" charset="-127"/>
              </a:rPr>
              <a:t>주제 선정</a:t>
            </a:r>
            <a:endParaRPr kumimoji="0" lang="en-US" altLang="ko-KR" sz="3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7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593482" y="1409297"/>
            <a:ext cx="11005037" cy="4602113"/>
            <a:chOff x="1134208" y="1127944"/>
            <a:chExt cx="11005037" cy="4602113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C1FD0AA8-6B1D-4A25-B02C-C2ACBBD61D87}"/>
                </a:ext>
              </a:extLst>
            </p:cNvPr>
            <p:cNvSpPr txBox="1"/>
            <p:nvPr/>
          </p:nvSpPr>
          <p:spPr>
            <a:xfrm>
              <a:off x="1134208" y="2644170"/>
              <a:ext cx="3526989" cy="1569660"/>
            </a:xfrm>
            <a:prstGeom prst="rect">
              <a:avLst/>
            </a:prstGeom>
            <a:solidFill>
              <a:srgbClr val="E5F3F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smtClean="0"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반려동물 관리</a:t>
              </a:r>
              <a:endParaRPr lang="en-US" altLang="ko-KR" sz="3200" dirty="0" smtClean="0">
                <a:latin typeface="netmarble Medium" panose="02020603020101020101" pitchFamily="18" charset="-127"/>
                <a:ea typeface="netmarble Medium" panose="02020603020101020101" pitchFamily="18" charset="-127"/>
              </a:endParaRPr>
            </a:p>
            <a:p>
              <a:pPr algn="ctr"/>
              <a:r>
                <a:rPr lang="ko-KR" altLang="en-US" sz="3200" dirty="0" smtClean="0"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 </a:t>
              </a:r>
              <a:r>
                <a:rPr lang="en-US" altLang="ko-KR" sz="3200" dirty="0" smtClean="0"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+ </a:t>
              </a:r>
            </a:p>
            <a:p>
              <a:pPr algn="ctr"/>
              <a:r>
                <a:rPr lang="ko-KR" altLang="en-US" sz="3200" dirty="0" smtClean="0"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반려동물 커뮤니티</a:t>
              </a:r>
              <a:endParaRPr lang="ko-KR" altLang="en-US" sz="3200" dirty="0">
                <a:latin typeface="netmarble Medium" panose="02020603020101020101" pitchFamily="18" charset="-127"/>
                <a:ea typeface="netmarble Medium" panose="02020603020101020101" pitchFamily="18" charset="-127"/>
              </a:endParaRPr>
            </a:p>
          </p:txBody>
        </p:sp>
        <p:sp>
          <p:nvSpPr>
            <p:cNvPr id="4" name="타원 3"/>
            <p:cNvSpPr/>
            <p:nvPr/>
          </p:nvSpPr>
          <p:spPr bwMode="auto">
            <a:xfrm>
              <a:off x="7537132" y="1127944"/>
              <a:ext cx="4602113" cy="4602113"/>
            </a:xfrm>
            <a:prstGeom prst="ellipse">
              <a:avLst/>
            </a:prstGeom>
            <a:solidFill>
              <a:srgbClr val="7CC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altLang="ko-KR" sz="4000" dirty="0" smtClean="0">
                <a:latin typeface="netmarble Medium" panose="02020603020101020101" pitchFamily="18" charset="-127"/>
                <a:ea typeface="netmarble Medium" panose="02020603020101020101" pitchFamily="18" charset="-127"/>
              </a:endParaRPr>
            </a:p>
            <a:p>
              <a:pPr algn="ctr"/>
              <a:r>
                <a:rPr lang="ko-KR" altLang="en-US" sz="6000" dirty="0" smtClean="0"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슬기로운</a:t>
              </a:r>
              <a:r>
                <a:rPr lang="en-US" altLang="ko-KR" sz="6000" dirty="0" smtClean="0"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/>
              </a:r>
              <a:br>
                <a:rPr lang="en-US" altLang="ko-KR" sz="6000" dirty="0" smtClean="0">
                  <a:latin typeface="netmarble Medium" panose="02020603020101020101" pitchFamily="18" charset="-127"/>
                  <a:ea typeface="netmarble Medium" panose="02020603020101020101" pitchFamily="18" charset="-127"/>
                </a:rPr>
              </a:br>
              <a:r>
                <a:rPr lang="ko-KR" altLang="en-US" sz="6000" dirty="0" smtClean="0"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반려생활</a:t>
              </a:r>
              <a:endParaRPr lang="ko-KR" altLang="en-US" sz="6000" dirty="0">
                <a:latin typeface="netmarble Medium" panose="02020603020101020101" pitchFamily="18" charset="-127"/>
                <a:ea typeface="netmarble Medium" panose="02020603020101020101" pitchFamily="18" charset="-127"/>
              </a:endParaRPr>
            </a:p>
          </p:txBody>
        </p:sp>
        <p:sp>
          <p:nvSpPr>
            <p:cNvPr id="5" name="오른쪽 화살표 4"/>
            <p:cNvSpPr/>
            <p:nvPr/>
          </p:nvSpPr>
          <p:spPr bwMode="auto">
            <a:xfrm>
              <a:off x="5376496" y="3036123"/>
              <a:ext cx="1411166" cy="785754"/>
            </a:xfrm>
            <a:prstGeom prst="rightArrow">
              <a:avLst/>
            </a:prstGeom>
            <a:solidFill>
              <a:srgbClr val="FF9999"/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295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벤치마킹 </a:t>
            </a:r>
            <a:r>
              <a:rPr lang="en-US" altLang="ko-KR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- The Pet Book</a:t>
            </a:r>
            <a:endParaRPr lang="en-US" altLang="ko-KR" sz="3400" dirty="0">
              <a:solidFill>
                <a:schemeClr val="bg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0" indent="0">
              <a:buNone/>
            </a:pPr>
            <a:endParaRPr lang="ko-KR" altLang="en-US" sz="3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43085" y="1642945"/>
            <a:ext cx="10905830" cy="4169987"/>
            <a:chOff x="1122496" y="1344007"/>
            <a:chExt cx="10905830" cy="4169987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2C374AAE-1754-4731-8C1D-0D18ADFFF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2496" y="1344007"/>
              <a:ext cx="4812311" cy="416998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6468679F-1366-4BF2-8BAE-6142D4CEB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0866" y="1883752"/>
              <a:ext cx="5807460" cy="3090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295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벤치마킹 </a:t>
            </a:r>
            <a:r>
              <a:rPr lang="en-US" altLang="ko-KR" sz="3400" dirty="0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- </a:t>
            </a:r>
            <a:r>
              <a:rPr lang="en-US" altLang="ko-KR" sz="3400" dirty="0" err="1" smtClean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Petchu</a:t>
            </a:r>
            <a:endParaRPr lang="ko-KR" altLang="en-US" sz="3400" dirty="0">
              <a:solidFill>
                <a:schemeClr val="bg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grpSp>
        <p:nvGrpSpPr>
          <p:cNvPr id="3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926171" y="1459262"/>
            <a:ext cx="10339659" cy="4914141"/>
            <a:chOff x="680722" y="1318585"/>
            <a:chExt cx="10339659" cy="4914141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8C6CBAED-C979-492F-9FA6-5DCA4F9AD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722" y="1318585"/>
              <a:ext cx="3519563" cy="322840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7209F979-13F2-46AE-A59F-75514385A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63602" y="1326205"/>
              <a:ext cx="2929622" cy="490652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A883F4F2-C2A9-4FA2-B333-456073D08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69044" y="1327440"/>
              <a:ext cx="3151337" cy="4307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295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057819" y="2074434"/>
            <a:ext cx="6076362" cy="129106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400" dirty="0" smtClean="0">
                <a:solidFill>
                  <a:schemeClr val="bg2">
                    <a:lumMod val="25000"/>
                  </a:scheme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개발 과정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83269" y="3452210"/>
            <a:ext cx="4043855" cy="45719"/>
          </a:xfrm>
          <a:prstGeom prst="rect">
            <a:avLst/>
          </a:prstGeom>
          <a:solidFill>
            <a:srgbClr val="B2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670750" y="6376781"/>
            <a:ext cx="2978112" cy="254899"/>
            <a:chOff x="6437488" y="5488421"/>
            <a:chExt cx="3276523" cy="28044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21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3400" dirty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프로젝트 일정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A5BAB73-9685-46BD-9C4A-D618729478C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249" y="1184276"/>
            <a:ext cx="10679502" cy="525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5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90500" y="239955"/>
            <a:ext cx="12192000" cy="485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3400" dirty="0">
                <a:solidFill>
                  <a:schemeClr val="bg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시나리오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9213888" y="598281"/>
            <a:ext cx="2978112" cy="254899"/>
            <a:chOff x="6437488" y="5488421"/>
            <a:chExt cx="3276523" cy="28044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88" y="5497945"/>
              <a:ext cx="253954" cy="23954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64" y="5488421"/>
              <a:ext cx="3078747" cy="280440"/>
            </a:xfrm>
            <a:prstGeom prst="rect">
              <a:avLst/>
            </a:prstGeom>
          </p:spPr>
        </p:pic>
      </p:grp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6194" y="1023487"/>
            <a:ext cx="4978010" cy="5655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45193" y="956860"/>
            <a:ext cx="5797609" cy="5788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5345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7CCCC7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57601ADE4CBC4199144E8438798118" ma:contentTypeVersion="0" ma:contentTypeDescription="Create a new document." ma:contentTypeScope="" ma:versionID="256bfcd493a79f5ebd315705e2a7e9a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2a0ebd1b4731f27d1061123708eb3b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8B4AEA-181D-47C4-8FF1-B2A549FE04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EAA000-1EE2-4B62-B417-57D527529EBE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74EFF99-8D03-44E7-9662-1673F49BD1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2679</TotalTime>
  <Words>369</Words>
  <Application>Microsoft Office PowerPoint</Application>
  <PresentationFormat>사용자 지정</PresentationFormat>
  <Paragraphs>116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굴림</vt:lpstr>
      <vt:lpstr>Arial</vt:lpstr>
      <vt:lpstr>나눔스퀘어 Bold</vt:lpstr>
      <vt:lpstr>netmarble Medium</vt:lpstr>
      <vt:lpstr>netmarble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파포장인 무료 PPT 템플릿28_2p 반려견 반려묘 애완동물 파워포인트</dc:title>
  <dc:creator>파포장인</dc:creator>
  <cp:keywords>파포장인</cp:keywords>
  <cp:lastModifiedBy>user</cp:lastModifiedBy>
  <cp:revision>249</cp:revision>
  <dcterms:created xsi:type="dcterms:W3CDTF">2018-07-18T04:07:47Z</dcterms:created>
  <dcterms:modified xsi:type="dcterms:W3CDTF">2020-08-04T14:43:31Z</dcterms:modified>
  <cp:category>본 문서의 저작권은 파포장인에게 있습니다.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0x0101004357601ADE4CBC4199144E8438798118</vt:lpwstr>
  </property>
</Properties>
</file>